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5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7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6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0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2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4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1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9511-7C30-AC4F-9F6A-E18DAD9B50EC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ECAF-D183-4841-8693-D5637D8AC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6501"/>
            <a:ext cx="7772400" cy="2349499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/>
              <a:t>MOBILITE EUROPE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1800" b="1" dirty="0" smtClean="0"/>
              <a:t>https://</a:t>
            </a:r>
            <a:r>
              <a:rPr lang="en-US" sz="1800" b="1" dirty="0" err="1" smtClean="0"/>
              <a:t>lea.parisnanterre.fr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echanges</a:t>
            </a:r>
            <a:r>
              <a:rPr lang="en-US" sz="1800" b="1" dirty="0" smtClean="0"/>
              <a:t>/</a:t>
            </a:r>
            <a:br>
              <a:rPr lang="en-US" sz="1800" b="1" dirty="0" smtClean="0"/>
            </a:b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928" y="4620970"/>
            <a:ext cx="2540000" cy="850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4630041"/>
            <a:ext cx="3937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5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005"/>
            <a:ext cx="8229600" cy="1143000"/>
          </a:xfrm>
        </p:spPr>
        <p:txBody>
          <a:bodyPr/>
          <a:lstStyle/>
          <a:p>
            <a:r>
              <a:rPr lang="fr-FR" b="1" dirty="0"/>
              <a:t>N</a:t>
            </a:r>
            <a:r>
              <a:rPr lang="fr-FR" b="1" dirty="0" smtClean="0"/>
              <a:t>os échanges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2496"/>
            <a:ext cx="8229600" cy="511264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  Le département LEA dispose d’un certain </a:t>
            </a:r>
            <a:r>
              <a:rPr lang="fr-FR" dirty="0" smtClean="0"/>
              <a:t>		nombre </a:t>
            </a:r>
            <a:r>
              <a:rPr lang="fr-FR" dirty="0"/>
              <a:t>d’</a:t>
            </a:r>
            <a:r>
              <a:rPr lang="fr-FR" b="1" dirty="0"/>
              <a:t>accords bilatéraux de mobilité </a:t>
            </a:r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		</a:t>
            </a:r>
            <a:r>
              <a:rPr lang="fr-FR" dirty="0" smtClean="0"/>
              <a:t> </a:t>
            </a:r>
            <a:r>
              <a:rPr lang="fr-FR" dirty="0"/>
              <a:t>les places ouvertes à la mobilité sont </a:t>
            </a:r>
            <a:r>
              <a:rPr lang="fr-FR" dirty="0" smtClean="0"/>
              <a:t>					réservées </a:t>
            </a:r>
            <a:r>
              <a:rPr lang="fr-FR" dirty="0"/>
              <a:t>aux étudiants inscrits en </a:t>
            </a:r>
            <a:r>
              <a:rPr lang="fr-FR" dirty="0" smtClean="0"/>
              <a:t>LEA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en-US" dirty="0" smtClean="0"/>
              <a:t>Pour </a:t>
            </a:r>
            <a:r>
              <a:rPr lang="en-US" dirty="0" err="1" smtClean="0"/>
              <a:t>chaque</a:t>
            </a:r>
            <a:r>
              <a:rPr lang="fr-FR" dirty="0" smtClean="0"/>
              <a:t> accord il y a </a:t>
            </a:r>
            <a:r>
              <a:rPr lang="fr-FR" dirty="0" err="1" smtClean="0"/>
              <a:t>un.e</a:t>
            </a:r>
            <a:r>
              <a:rPr lang="fr-FR" dirty="0" smtClean="0"/>
              <a:t> </a:t>
            </a:r>
            <a:r>
              <a:rPr lang="fr-FR" b="1" dirty="0" smtClean="0"/>
              <a:t>responsable d’échange</a:t>
            </a:r>
            <a:endParaRPr lang="fr-FR" dirty="0"/>
          </a:p>
          <a:p>
            <a:pPr marL="0" indent="0">
              <a:buNone/>
            </a:pPr>
            <a:r>
              <a:rPr lang="fr-FR" dirty="0" smtClean="0">
                <a:sym typeface="Wingdings"/>
              </a:rPr>
              <a:t>		 </a:t>
            </a:r>
            <a:r>
              <a:rPr lang="fr-FR" dirty="0" err="1" smtClean="0"/>
              <a:t>un.e</a:t>
            </a:r>
            <a:r>
              <a:rPr lang="fr-FR" dirty="0" smtClean="0"/>
              <a:t> </a:t>
            </a:r>
            <a:r>
              <a:rPr lang="fr-FR" dirty="0" err="1" smtClean="0"/>
              <a:t>enseignant.e</a:t>
            </a:r>
            <a:r>
              <a:rPr lang="fr-FR" dirty="0" smtClean="0"/>
              <a:t> du département qui est 			en relation avec l’université européenne 			     partenaire, sélectionne les étudiants 					sortant et les aide à mettre en place leur 			     projet de mobilité.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62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847"/>
            <a:ext cx="8229600" cy="1143000"/>
          </a:xfrm>
        </p:spPr>
        <p:txBody>
          <a:bodyPr/>
          <a:lstStyle/>
          <a:p>
            <a:r>
              <a:rPr lang="en-US" b="1" dirty="0" smtClean="0"/>
              <a:t>Accords et </a:t>
            </a:r>
            <a:r>
              <a:rPr lang="en-US" b="1" dirty="0" err="1" smtClean="0"/>
              <a:t>responsables</a:t>
            </a:r>
            <a:endParaRPr lang="en-US" b="1" dirty="0"/>
          </a:p>
        </p:txBody>
      </p:sp>
      <p:pic>
        <p:nvPicPr>
          <p:cNvPr id="4" name="Picture 3" descr="Capture d’écran 2018-12-16 à 16.47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42" y="1227138"/>
            <a:ext cx="7320097" cy="502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8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1148"/>
          </a:xfrm>
        </p:spPr>
        <p:txBody>
          <a:bodyPr/>
          <a:lstStyle/>
          <a:p>
            <a:r>
              <a:rPr lang="en-US" b="1" dirty="0" smtClean="0"/>
              <a:t>Co</a:t>
            </a:r>
            <a:r>
              <a:rPr lang="en-US" b="1" dirty="0" smtClean="0"/>
              <a:t>nditions de candidature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142"/>
            <a:ext cx="8229600" cy="48380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Les départs en mobilité s'effectuent </a:t>
            </a:r>
            <a:r>
              <a:rPr lang="fr-FR" b="1" dirty="0"/>
              <a:t>à partir de la L3</a:t>
            </a:r>
            <a:r>
              <a:rPr lang="fr-FR" dirty="0"/>
              <a:t> : la L1 et la L2 doivent être </a:t>
            </a:r>
            <a:r>
              <a:rPr lang="fr-FR" dirty="0" smtClean="0"/>
              <a:t>validées</a:t>
            </a:r>
            <a:r>
              <a:rPr lang="fr-FR" dirty="0"/>
              <a:t>.</a:t>
            </a:r>
            <a:endParaRPr lang="fr-FR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Conditions :</a:t>
            </a:r>
            <a:endParaRPr lang="fr-FR" b="1" dirty="0" smtClean="0"/>
          </a:p>
          <a:p>
            <a:r>
              <a:rPr lang="fr-FR" dirty="0" smtClean="0"/>
              <a:t>être </a:t>
            </a:r>
            <a:r>
              <a:rPr lang="fr-FR" dirty="0"/>
              <a:t>inscrit à l'Université Paris Nanterre au moment de la candidature</a:t>
            </a:r>
          </a:p>
          <a:p>
            <a:r>
              <a:rPr lang="fr-FR" dirty="0" smtClean="0"/>
              <a:t>avoir </a:t>
            </a:r>
            <a:r>
              <a:rPr lang="fr-FR" dirty="0"/>
              <a:t>validé toutes les années précédant la mobilité au moment du départ, c’est-à-dire ne pas avoir d’inscription conditionnelle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85779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Deposer </a:t>
            </a:r>
            <a:r>
              <a:rPr lang="en-US" b="1" dirty="0" err="1" smtClean="0"/>
              <a:t>une</a:t>
            </a:r>
            <a:r>
              <a:rPr lang="en-US" b="1" dirty="0" smtClean="0"/>
              <a:t> candidature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pour un </a:t>
            </a:r>
            <a:r>
              <a:rPr lang="en-US" sz="3100" dirty="0" err="1" smtClean="0"/>
              <a:t>départ</a:t>
            </a:r>
            <a:r>
              <a:rPr lang="en-US" sz="3100" dirty="0" smtClean="0"/>
              <a:t> 2019/2020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8929"/>
            <a:ext cx="8229600" cy="48169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800" dirty="0" smtClean="0"/>
              <a:t>Toute candidature doit </a:t>
            </a:r>
            <a:r>
              <a:rPr lang="fr-FR" sz="2800" dirty="0" smtClean="0"/>
              <a:t>être déposée </a:t>
            </a:r>
            <a:r>
              <a:rPr lang="fr-FR" sz="2800" dirty="0" smtClean="0"/>
              <a:t>auprès du </a:t>
            </a:r>
            <a:r>
              <a:rPr lang="fr-FR" sz="2800" b="1" dirty="0" smtClean="0"/>
              <a:t>Service des relations 	internationales (SRI)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</a:t>
            </a:r>
            <a:r>
              <a:rPr lang="fr-FR" dirty="0" err="1" smtClean="0">
                <a:sym typeface="Wingdings"/>
              </a:rPr>
              <a:t>https</a:t>
            </a:r>
            <a:r>
              <a:rPr lang="fr-FR" dirty="0" smtClean="0">
                <a:sym typeface="Wingdings"/>
              </a:rPr>
              <a:t>://</a:t>
            </a:r>
            <a:r>
              <a:rPr lang="fr-FR" dirty="0" err="1" smtClean="0">
                <a:sym typeface="Wingdings"/>
              </a:rPr>
              <a:t>international.parisnanterre.fr</a:t>
            </a:r>
            <a:r>
              <a:rPr lang="fr-FR" dirty="0" smtClean="0">
                <a:sym typeface="Wingdings"/>
              </a:rPr>
              <a:t>/</a:t>
            </a:r>
            <a:r>
              <a:rPr lang="fr-FR" dirty="0" err="1" smtClean="0">
                <a:sym typeface="Wingdings"/>
              </a:rPr>
              <a:t>etudiant</a:t>
            </a:r>
            <a:r>
              <a:rPr lang="fr-FR" dirty="0" smtClean="0">
                <a:sym typeface="Wingdings"/>
              </a:rPr>
              <a:t>-</a:t>
            </a:r>
            <a:r>
              <a:rPr lang="fr-FR" dirty="0" err="1" smtClean="0">
                <a:sym typeface="Wingdings"/>
              </a:rPr>
              <a:t>e-s</a:t>
            </a:r>
            <a:r>
              <a:rPr lang="fr-FR" dirty="0" smtClean="0">
                <a:sym typeface="Wingdings"/>
              </a:rPr>
              <a:t>/partir-</a:t>
            </a:r>
            <a:r>
              <a:rPr lang="fr-FR" dirty="0" err="1" smtClean="0">
                <a:sym typeface="Wingdings"/>
              </a:rPr>
              <a:t>etudier</a:t>
            </a:r>
            <a:r>
              <a:rPr lang="fr-FR" dirty="0" smtClean="0">
                <a:sym typeface="Wingdings"/>
              </a:rPr>
              <a:t>-a-l-</a:t>
            </a:r>
            <a:r>
              <a:rPr lang="fr-FR" dirty="0" err="1" smtClean="0">
                <a:sym typeface="Wingdings"/>
              </a:rPr>
              <a:t>etranger</a:t>
            </a:r>
            <a:r>
              <a:rPr lang="fr-FR" dirty="0" smtClean="0">
                <a:sym typeface="Wingdings"/>
              </a:rPr>
              <a:t>-</a:t>
            </a:r>
            <a:r>
              <a:rPr lang="fr-FR" dirty="0" err="1" smtClean="0">
                <a:sym typeface="Wingdings"/>
              </a:rPr>
              <a:t>outgoing-students</a:t>
            </a:r>
            <a:r>
              <a:rPr lang="fr-FR" dirty="0" smtClean="0">
                <a:sym typeface="Wingdings"/>
              </a:rPr>
              <a:t>-/</a:t>
            </a:r>
            <a:r>
              <a:rPr lang="fr-FR" dirty="0" err="1" smtClean="0">
                <a:sym typeface="Wingdings"/>
              </a:rPr>
              <a:t>europe</a:t>
            </a:r>
            <a:r>
              <a:rPr lang="fr-FR" dirty="0" smtClean="0">
                <a:sym typeface="Wingdings"/>
              </a:rPr>
              <a:t>/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</a:t>
            </a:r>
            <a:r>
              <a:rPr lang="fr-FR" dirty="0" smtClean="0"/>
              <a:t>Remplissez</a:t>
            </a:r>
            <a:r>
              <a:rPr lang="fr-FR" dirty="0"/>
              <a:t>, validez puis </a:t>
            </a:r>
            <a:r>
              <a:rPr lang="fr-FR" dirty="0" smtClean="0"/>
              <a:t>imprimez le </a:t>
            </a:r>
            <a:r>
              <a:rPr lang="fr-FR" b="1" dirty="0" smtClean="0"/>
              <a:t>FORMULAIRE MOVEON</a:t>
            </a:r>
            <a:r>
              <a:rPr lang="fr-FR" dirty="0" smtClean="0"/>
              <a:t> de candidature en ligne. 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</a:t>
            </a:r>
            <a:r>
              <a:rPr lang="fr-FR" dirty="0" smtClean="0"/>
              <a:t>Ajoutez les documents demandés et envoyez le dossier au SRI par poste.</a:t>
            </a:r>
          </a:p>
          <a:p>
            <a:pPr marL="457200" lvl="1" indent="0">
              <a:buNone/>
            </a:pPr>
            <a:endParaRPr lang="fr-FR" sz="2400" dirty="0"/>
          </a:p>
          <a:p>
            <a:pPr marL="457200" lvl="1" indent="0">
              <a:buNone/>
            </a:pPr>
            <a:r>
              <a:rPr lang="fr-FR" dirty="0" smtClean="0"/>
              <a:t>Les </a:t>
            </a:r>
            <a:r>
              <a:rPr lang="fr-FR" dirty="0"/>
              <a:t>candidatures pour un départ en Europe en </a:t>
            </a:r>
            <a:r>
              <a:rPr lang="fr-FR" dirty="0" smtClean="0"/>
              <a:t>2019/2020 </a:t>
            </a:r>
            <a:r>
              <a:rPr lang="fr-FR" dirty="0"/>
              <a:t>sont ouvertes depuis </a:t>
            </a:r>
            <a:r>
              <a:rPr lang="fr-FR" b="1" dirty="0"/>
              <a:t>le 1er décembre et </a:t>
            </a:r>
            <a:r>
              <a:rPr lang="fr-FR" b="1" dirty="0" smtClean="0"/>
              <a:t>jusqu'au </a:t>
            </a:r>
            <a:r>
              <a:rPr lang="fr-FR" b="1" dirty="0"/>
              <a:t>18 janvier</a:t>
            </a:r>
            <a:r>
              <a:rPr lang="fr-FR" b="1" dirty="0" smtClean="0"/>
              <a:t>.</a:t>
            </a:r>
          </a:p>
          <a:p>
            <a:pPr marL="457200" lvl="1" indent="0">
              <a:buNone/>
            </a:pPr>
            <a:endParaRPr lang="fr-FR" b="1" dirty="0" smtClean="0"/>
          </a:p>
          <a:p>
            <a:pPr marL="457200" lvl="1" indent="0">
              <a:buNone/>
            </a:pPr>
            <a:r>
              <a:rPr lang="fr-FR" dirty="0"/>
              <a:t>Vous pouvez formuler </a:t>
            </a:r>
            <a:r>
              <a:rPr lang="fr-FR" b="1" dirty="0"/>
              <a:t>jusqu'à 3 vœux </a:t>
            </a:r>
            <a:r>
              <a:rPr lang="fr-FR" dirty="0"/>
              <a:t>(un vœu correspondant à un établissement et une discipline) dans un, deux ou trois pays par ordre de préférence.</a:t>
            </a:r>
            <a:endParaRPr lang="fr-FR" b="1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644" y="1868717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1929" y="4561112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1929" y="5504544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357" y="1052286"/>
            <a:ext cx="7529286" cy="50738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/>
              <a:t>Le </a:t>
            </a:r>
            <a:r>
              <a:rPr lang="fr-FR" sz="2400" dirty="0" smtClean="0"/>
              <a:t>SRI </a:t>
            </a:r>
            <a:r>
              <a:rPr lang="fr-FR" sz="2400" dirty="0"/>
              <a:t>transmet </a:t>
            </a:r>
            <a:r>
              <a:rPr lang="fr-FR" sz="2400" dirty="0" smtClean="0"/>
              <a:t>ensuite votre </a:t>
            </a:r>
            <a:r>
              <a:rPr lang="fr-FR" sz="2400" dirty="0"/>
              <a:t>candidature aux </a:t>
            </a:r>
            <a:r>
              <a:rPr lang="fr-FR" sz="2400" dirty="0" err="1" smtClean="0"/>
              <a:t>enseignant.e.s</a:t>
            </a:r>
            <a:r>
              <a:rPr lang="fr-FR" sz="2400" dirty="0" smtClean="0"/>
              <a:t> responsables pour </a:t>
            </a:r>
            <a:r>
              <a:rPr lang="fr-FR" sz="2400" b="1" dirty="0" smtClean="0"/>
              <a:t>sélection et classement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Les </a:t>
            </a:r>
            <a:r>
              <a:rPr lang="fr-FR" sz="2400" b="1" dirty="0" smtClean="0"/>
              <a:t>résultats</a:t>
            </a:r>
            <a:r>
              <a:rPr lang="fr-FR" sz="2400" dirty="0" smtClean="0"/>
              <a:t> vous seront transmis en mars. Dans </a:t>
            </a:r>
            <a:r>
              <a:rPr lang="fr-FR" sz="2400" dirty="0"/>
              <a:t>le cas où aucun de vos </a:t>
            </a:r>
            <a:r>
              <a:rPr lang="fr-FR" sz="2400" dirty="0" err="1"/>
              <a:t>voeux</a:t>
            </a:r>
            <a:r>
              <a:rPr lang="fr-FR" sz="2400" dirty="0"/>
              <a:t> </a:t>
            </a:r>
            <a:r>
              <a:rPr lang="fr-FR" sz="2400" dirty="0" smtClean="0"/>
              <a:t>n'aura </a:t>
            </a:r>
            <a:r>
              <a:rPr lang="fr-FR" sz="2400" dirty="0"/>
              <a:t>pu être satisfait, </a:t>
            </a:r>
            <a:r>
              <a:rPr lang="fr-FR" sz="2400" dirty="0" smtClean="0"/>
              <a:t>l'</a:t>
            </a:r>
            <a:r>
              <a:rPr lang="fr-FR" sz="2400" dirty="0" err="1" smtClean="0"/>
              <a:t>enseignant.e</a:t>
            </a:r>
            <a:r>
              <a:rPr lang="fr-FR" sz="2400" dirty="0" smtClean="0"/>
              <a:t> </a:t>
            </a:r>
            <a:r>
              <a:rPr lang="fr-FR" sz="2400" dirty="0" smtClean="0"/>
              <a:t>responsable </a:t>
            </a:r>
            <a:r>
              <a:rPr lang="fr-FR" sz="2400" dirty="0" smtClean="0"/>
              <a:t>pourra, s'il/elle </a:t>
            </a:r>
            <a:r>
              <a:rPr lang="fr-FR" sz="2400" dirty="0"/>
              <a:t>le souhaite, vous proposer une autre </a:t>
            </a:r>
            <a:r>
              <a:rPr lang="fr-FR" sz="2400" dirty="0" smtClean="0"/>
              <a:t>destination.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 smtClean="0"/>
              <a:t>L'inscription pour un séjour d'études en Europe dans le cadre Erasmus est exclusive de toute autre demande</a:t>
            </a:r>
            <a:r>
              <a:rPr lang="fr-FR" sz="2400" dirty="0" smtClean="0"/>
              <a:t>. Si vous déposez un dossier Erasmus alors que vous avez candidaté Hors Europe pour la même période, vous devez au préalable renoncer à votre candidature Hors Europe.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04153" y="1179288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4153" y="2529117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4153" y="4405090"/>
            <a:ext cx="244927" cy="2902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0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CONSEILS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27"/>
            <a:ext cx="8229600" cy="429985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/>
              <a:t>Evaluez vos compétences linguistiques</a:t>
            </a:r>
            <a:r>
              <a:rPr lang="fr-FR" dirty="0"/>
              <a:t> avant tout. Si nos accords demandent aux candidats un niveau B2 pour la langue d’échange, un niveau C1 est souhaitable pour ne pas mettre en danger votre année.</a:t>
            </a:r>
          </a:p>
          <a:p>
            <a:endParaRPr lang="fr-FR" dirty="0"/>
          </a:p>
          <a:p>
            <a:pPr lvl="0"/>
            <a:r>
              <a:rPr lang="fr-FR" dirty="0"/>
              <a:t>Notre formation étant « bilingue » (deux langues au même niveau), v</a:t>
            </a:r>
            <a:r>
              <a:rPr lang="fr-FR" b="1" dirty="0"/>
              <a:t>os compétences dans votre deuxième langue </a:t>
            </a:r>
            <a:r>
              <a:rPr lang="fr-FR" dirty="0"/>
              <a:t>seront également prises en compte lors de la sélection. N’oubliez pas votre deuxième langue !</a:t>
            </a:r>
          </a:p>
          <a:p>
            <a:endParaRPr lang="fr-FR" dirty="0"/>
          </a:p>
          <a:p>
            <a:pPr lvl="0"/>
            <a:r>
              <a:rPr lang="fr-FR" b="1" dirty="0"/>
              <a:t>Contactez le/la responsable de l’échange </a:t>
            </a:r>
            <a:r>
              <a:rPr lang="fr-FR" dirty="0"/>
              <a:t>qui vous intéresse au plus vite. Il/elle vous donnera des indications utiles sur l’université partenaire et vous aidera à la rédaction de votre “projet d’étude”.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124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DOUBLES DIPLOMES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dirty="0"/>
              <a:t>Le département offre à ses étudiants deux doubles diplômes permettant une formation internationale et une mobilité d’un an à l’étranger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/>
              <a:t>Les candidatures aux doubles dipl</a:t>
            </a:r>
            <a:r>
              <a:rPr lang="fr-FR" b="1" dirty="0" smtClean="0"/>
              <a:t>ômes suivent une procédure partiellement différente.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MERCI DE CONTACTER LES RESPONSABLES POUR AVOIR TOUTES LES INFORMATIONS UTILES</a:t>
            </a:r>
            <a:r>
              <a:rPr lang="fr-FR" dirty="0" smtClean="0"/>
              <a:t>.</a:t>
            </a:r>
            <a:endParaRPr lang="fr-FR" dirty="0"/>
          </a:p>
          <a:p>
            <a:endParaRPr lang="en-US" dirty="0"/>
          </a:p>
          <a:p>
            <a:pPr marL="0" indent="0">
              <a:buNone/>
            </a:pPr>
            <a:r>
              <a:rPr lang="en-US" sz="5100" b="1" dirty="0" smtClean="0"/>
              <a:t>DOUBLE </a:t>
            </a:r>
            <a:r>
              <a:rPr lang="en-US" sz="5100" b="1" dirty="0"/>
              <a:t>DIPLOME FRANCO-ALLEMAND / BACHELOR IKEAS</a:t>
            </a:r>
            <a:endParaRPr lang="en-US" sz="5100" dirty="0"/>
          </a:p>
          <a:p>
            <a:pPr marL="0" indent="0">
              <a:buNone/>
            </a:pPr>
            <a:r>
              <a:rPr lang="de-DE" i="1" dirty="0" err="1"/>
              <a:t>Université</a:t>
            </a:r>
            <a:r>
              <a:rPr lang="de-DE" i="1" dirty="0"/>
              <a:t> Paris </a:t>
            </a:r>
            <a:r>
              <a:rPr lang="de-DE" i="1" dirty="0" err="1"/>
              <a:t>Nanterre</a:t>
            </a:r>
            <a:r>
              <a:rPr lang="de-DE" i="1" dirty="0"/>
              <a:t> / Martin Luther Universität Halle-</a:t>
            </a:r>
            <a:r>
              <a:rPr lang="de-DE" i="1" dirty="0" smtClean="0"/>
              <a:t>Wittenberg</a:t>
            </a:r>
          </a:p>
          <a:p>
            <a:pPr marL="0" indent="0">
              <a:buNone/>
            </a:pPr>
            <a:endParaRPr lang="de-DE" i="1" dirty="0" smtClean="0"/>
          </a:p>
          <a:p>
            <a:pPr marL="0" indent="0">
              <a:buNone/>
            </a:pPr>
            <a:r>
              <a:rPr lang="de-DE" i="1" dirty="0" smtClean="0"/>
              <a:t>RESPONSABLE / </a:t>
            </a:r>
            <a:r>
              <a:rPr lang="de-DE" b="1" i="1" dirty="0" err="1" smtClean="0"/>
              <a:t>Mme</a:t>
            </a:r>
            <a:r>
              <a:rPr lang="de-DE" b="1" i="1" dirty="0" smtClean="0"/>
              <a:t> Anne-Marie </a:t>
            </a:r>
            <a:r>
              <a:rPr lang="de-DE" b="1" i="1" dirty="0" err="1" smtClean="0"/>
              <a:t>Paihlés</a:t>
            </a:r>
            <a:r>
              <a:rPr lang="de-DE" b="1" i="1" dirty="0" smtClean="0"/>
              <a:t> 		</a:t>
            </a:r>
            <a:r>
              <a:rPr lang="fi-FI" b="1" i="1" dirty="0" err="1" smtClean="0"/>
              <a:t>pailhes@parisnanterre.fr</a:t>
            </a:r>
            <a:endParaRPr lang="de-DE" b="1" i="1" dirty="0" smtClean="0"/>
          </a:p>
          <a:p>
            <a:pPr marL="0" indent="0">
              <a:buNone/>
            </a:pPr>
            <a:r>
              <a:rPr lang="de-DE" i="1" dirty="0" smtClean="0"/>
              <a:t>PUBLIC / </a:t>
            </a:r>
            <a:r>
              <a:rPr lang="fr-FR" dirty="0" smtClean="0"/>
              <a:t>étudiants ayant choisi </a:t>
            </a:r>
            <a:r>
              <a:rPr lang="fr-FR" b="1" dirty="0" smtClean="0"/>
              <a:t>allemand</a:t>
            </a:r>
            <a:r>
              <a:rPr lang="fr-FR" b="1" dirty="0"/>
              <a:t>/anglais</a:t>
            </a:r>
            <a:r>
              <a:rPr lang="fr-FR" dirty="0"/>
              <a:t>, </a:t>
            </a:r>
            <a:r>
              <a:rPr lang="fr-FR" b="1" dirty="0"/>
              <a:t>allemand/russe</a:t>
            </a:r>
            <a:r>
              <a:rPr lang="fr-FR" dirty="0"/>
              <a:t>, </a:t>
            </a:r>
            <a:r>
              <a:rPr lang="fr-FR" b="1" dirty="0"/>
              <a:t>allemand/</a:t>
            </a:r>
            <a:r>
              <a:rPr lang="fr-FR" b="1" dirty="0" smtClean="0"/>
              <a:t>espagnol </a:t>
            </a:r>
            <a:r>
              <a:rPr lang="fr-FR" dirty="0" smtClean="0"/>
              <a:t>(tout parcours)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5100" b="1" dirty="0"/>
              <a:t>DOUBLE DIPLOME FRANCO-ITALIEN</a:t>
            </a:r>
            <a:endParaRPr lang="en-US" sz="5100" dirty="0"/>
          </a:p>
          <a:p>
            <a:pPr marL="0" indent="0">
              <a:buNone/>
            </a:pPr>
            <a:r>
              <a:rPr lang="it-IT" i="1" dirty="0" err="1"/>
              <a:t>Université</a:t>
            </a:r>
            <a:r>
              <a:rPr lang="it-IT" i="1" dirty="0"/>
              <a:t> Paris Nanterre / Università di Modena e Reggio </a:t>
            </a:r>
            <a:r>
              <a:rPr lang="it-IT" i="1" dirty="0" smtClean="0"/>
              <a:t>Emilia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de-DE" i="1" dirty="0" smtClean="0"/>
              <a:t>RESPONSABLE / </a:t>
            </a:r>
            <a:r>
              <a:rPr lang="de-DE" b="1" i="1" dirty="0" err="1" smtClean="0"/>
              <a:t>Mme</a:t>
            </a:r>
            <a:r>
              <a:rPr lang="de-DE" b="1" i="1" dirty="0" smtClean="0"/>
              <a:t> Lucia </a:t>
            </a:r>
            <a:r>
              <a:rPr lang="de-DE" b="1" i="1" dirty="0" err="1" smtClean="0"/>
              <a:t>Quaquarelli</a:t>
            </a:r>
            <a:r>
              <a:rPr lang="de-DE" b="1" i="1" dirty="0" smtClean="0"/>
              <a:t>      </a:t>
            </a:r>
            <a:r>
              <a:rPr lang="de-DE" b="1" i="1" dirty="0" err="1" smtClean="0"/>
              <a:t>lquaquarelli@parisnanterre.fr</a:t>
            </a:r>
            <a:endParaRPr lang="de-DE" b="1" i="1" dirty="0" smtClean="0"/>
          </a:p>
          <a:p>
            <a:pPr marL="0" indent="0">
              <a:buNone/>
            </a:pPr>
            <a:r>
              <a:rPr lang="de-DE" i="1" dirty="0" smtClean="0"/>
              <a:t>PUBLIC / </a:t>
            </a:r>
            <a:r>
              <a:rPr lang="fr-FR" dirty="0" smtClean="0"/>
              <a:t>étudiants ayant choisi </a:t>
            </a:r>
            <a:r>
              <a:rPr lang="fr-FR" b="1" dirty="0" smtClean="0"/>
              <a:t>italien</a:t>
            </a:r>
            <a:r>
              <a:rPr lang="fr-FR" b="1" dirty="0"/>
              <a:t>/anglais</a:t>
            </a:r>
            <a:r>
              <a:rPr lang="fr-FR" dirty="0"/>
              <a:t>, </a:t>
            </a:r>
            <a:r>
              <a:rPr lang="fr-FR" b="1" dirty="0"/>
              <a:t>italien/allemand</a:t>
            </a:r>
            <a:r>
              <a:rPr lang="fr-FR" dirty="0"/>
              <a:t>, </a:t>
            </a:r>
            <a:r>
              <a:rPr lang="fr-FR" b="1" dirty="0"/>
              <a:t>italien/</a:t>
            </a:r>
            <a:r>
              <a:rPr lang="fr-FR" b="1" dirty="0" smtClean="0"/>
              <a:t>espagnol</a:t>
            </a:r>
            <a:r>
              <a:rPr lang="fr-FR" dirty="0" smtClean="0"/>
              <a:t> (parcours </a:t>
            </a:r>
            <a:r>
              <a:rPr lang="fr-FR" dirty="0"/>
              <a:t>Médias et Communication ou Affaires et </a:t>
            </a:r>
            <a:r>
              <a:rPr lang="fr-FR" dirty="0" smtClean="0"/>
              <a:t>Entreprise)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2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279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MOBILITE EUROPE  https://lea.parisnanterre.fr/echanges/ </vt:lpstr>
      <vt:lpstr>Nos échanges</vt:lpstr>
      <vt:lpstr>Accords et responsables</vt:lpstr>
      <vt:lpstr>Conditions de candidature</vt:lpstr>
      <vt:lpstr>Deposer une candidature  pour un départ 2019/2020</vt:lpstr>
      <vt:lpstr>PowerPoint Presentation</vt:lpstr>
      <vt:lpstr>CONSEILS…</vt:lpstr>
      <vt:lpstr>DOUBLES DIPLOMES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MOBILITE EUROPE  https://lea.parisnanterre.fr/echanges/</dc:title>
  <dc:creator>hatem d</dc:creator>
  <cp:lastModifiedBy>hatem d</cp:lastModifiedBy>
  <cp:revision>8</cp:revision>
  <dcterms:created xsi:type="dcterms:W3CDTF">2018-12-16T15:44:24Z</dcterms:created>
  <dcterms:modified xsi:type="dcterms:W3CDTF">2018-12-16T18:13:51Z</dcterms:modified>
</cp:coreProperties>
</file>